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407"/>
    <a:srgbClr val="5C44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3E93C-BB8A-4BEB-A980-669518732C6B}" v="176" dt="2024-06-07T18:10:54.605"/>
    <p1510:client id="{96557623-1115-4C9F-89DD-FF52C7200C6E}" v="126" dt="2024-06-07T17:18:13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8/4/2024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655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pPr/>
              <a:t>8/4/2024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123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pPr/>
              <a:t>8/4/2024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954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8/4/2024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53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8/4/2024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524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8/4/2024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938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8/4/2024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413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8/4/2024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907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8/4/2024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739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pPr/>
              <a:t>8/4/2024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087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pPr/>
              <a:t>8/4/2024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357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8/4/2024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042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гвоздь, палец, ру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0494C31-1D1B-C92E-7A19-84607B4598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0" y="975"/>
            <a:ext cx="12202277" cy="685800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C5373426-E26E-431D-959C-5DB96C0B6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452" y="1475234"/>
            <a:ext cx="3642764" cy="2708730"/>
          </a:xfrm>
        </p:spPr>
        <p:txBody>
          <a:bodyPr anchor="b"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ea typeface="+mj-lt"/>
                <a:cs typeface="+mj-lt"/>
              </a:rPr>
              <a:t>Борьба с болезнью «грязных рук»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8610" y="4608576"/>
            <a:ext cx="3205640" cy="774186"/>
          </a:xfrm>
        </p:spPr>
        <p:txBody>
          <a:bodyPr anchor="t">
            <a:normAutofit/>
          </a:bodyPr>
          <a:lstStyle/>
          <a:p>
            <a:endParaRPr lang="ru-RU" sz="2000"/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xmlns="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xmlns="" id="{E239D8CC-16F4-4B2B-80F0-203C56D0D2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AB6E427-3F73-4C06-A5D5-AE52C3883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8C9BDAA-0390-4B39-9B5C-BC95E5120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5C4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C89D4A-6B47-3A5B-21E4-C1C7B650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69" y="620745"/>
            <a:ext cx="3408117" cy="196108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Актуальность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04A321A-A039-4720-87B4-66A4210E0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696C5E-72F5-BAF0-DE5B-6809F6C3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1300" dirty="0">
                <a:solidFill>
                  <a:srgbClr val="FFFFFF"/>
                </a:solidFill>
                <a:ea typeface="+mn-lt"/>
                <a:cs typeface="+mn-lt"/>
              </a:rPr>
              <a:t>Достаточно часто передача инфекции встречается через грязные руки.</a:t>
            </a:r>
            <a:endParaRPr lang="ru-RU" sz="13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300">
                <a:solidFill>
                  <a:srgbClr val="FFFFFF"/>
                </a:solidFill>
                <a:ea typeface="+mn-lt"/>
                <a:cs typeface="+mn-lt"/>
              </a:rPr>
              <a:t>На поверхности кожи на каждом квадратном метре находится примерно 1500 микроорганизмов. Только часть из них являются «хорошими» или непатогенными, они участвуют в формировании защитного барьера кожи и поддержании должного pH, а вот другая часть «плохие» или же патогенные, они влекут за собой опасность.</a:t>
            </a:r>
            <a:endParaRPr lang="ru-RU" sz="1300">
              <a:solidFill>
                <a:srgbClr val="FFFFFF"/>
              </a:solidFill>
            </a:endParaRPr>
          </a:p>
        </p:txBody>
      </p:sp>
      <p:pic>
        <p:nvPicPr>
          <p:cNvPr id="4" name="Рисунок 3" descr="Изображение выглядит как искусство, рисунок, карт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F054FEF-A8F8-D1BD-6BCB-FC1559CEA2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2417" y="5080"/>
            <a:ext cx="3458556" cy="6847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023950-2C58-F290-97FD-EB6357C96E04}"/>
              </a:ext>
            </a:extLst>
          </p:cNvPr>
          <p:cNvSpPr txBox="1"/>
          <p:nvPr/>
        </p:nvSpPr>
        <p:spPr>
          <a:xfrm>
            <a:off x="5241172" y="171329"/>
            <a:ext cx="370584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dirty="0">
                <a:solidFill>
                  <a:srgbClr val="5C4484"/>
                </a:solidFill>
                <a:ea typeface="+mn-lt"/>
                <a:cs typeface="+mn-lt"/>
              </a:rPr>
              <a:t>Руками мы беремся за самые «нестерильные» предметы, о которых даже и не задумываемся. Вот про дверные ручки и поручни многие говорят и знают, а о том, что на телефоне много бактерий, который мы практически не выпускаем из рук постоянно забывают. </a:t>
            </a:r>
            <a:endParaRPr lang="ru-RU"/>
          </a:p>
          <a:p>
            <a:pPr algn="l"/>
            <a:endParaRPr lang="ru-RU" dirty="0"/>
          </a:p>
        </p:txBody>
      </p:sp>
      <p:pic>
        <p:nvPicPr>
          <p:cNvPr id="7" name="Рисунок 6" descr="Линия со стрелкой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xmlns="" id="{C74C760F-E754-F5EB-1D4A-239643595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260000">
            <a:off x="4305575" y="2322477"/>
            <a:ext cx="2151268" cy="23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29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EF79B-295C-B0F1-8D4E-2974DAAA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графическая вставка, текст, логотип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09CB8E1-CB00-A457-7CE2-77CBED2BD5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77" y="8247"/>
            <a:ext cx="12180455" cy="685204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746457-2106-E472-E253-DBA22D0A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89" y="2096656"/>
            <a:ext cx="5105400" cy="1359436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ru-RU" b="1" dirty="0">
                <a:solidFill>
                  <a:srgbClr val="A3C407"/>
                </a:solidFill>
                <a:latin typeface="Constantia"/>
                <a:ea typeface="+mn-lt"/>
                <a:cs typeface="+mn-lt"/>
              </a:rPr>
              <a:t>Мытье рук – одна из основных мер профилактики инфекций, которую достаточно легко можно соблюдать в ежедневной рутине.</a:t>
            </a:r>
            <a:endParaRPr lang="ru-RU" b="1" dirty="0">
              <a:solidFill>
                <a:srgbClr val="A3C407"/>
              </a:solidFill>
              <a:latin typeface="Constanti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463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3" descr="Изображение выглядит как гвоздь&#10;&#10;Автоматически созданное описание">
            <a:extLst>
              <a:ext uri="{FF2B5EF4-FFF2-40B4-BE49-F238E27FC236}">
                <a16:creationId xmlns:a16="http://schemas.microsoft.com/office/drawing/2014/main" xmlns="" id="{5FD0B2CF-1A60-5177-9804-FC35221EDB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710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5B38FD6-641F-41BF-B466-C1C636642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DD4C66-2953-7C70-E13D-A52497C9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34" y="1443463"/>
            <a:ext cx="3383389" cy="1346093"/>
          </a:xfrm>
        </p:spPr>
        <p:txBody>
          <a:bodyPr>
            <a:normAutofit/>
          </a:bodyPr>
          <a:lstStyle/>
          <a:p>
            <a:pPr algn="ctr"/>
            <a:r>
              <a:rPr lang="ru-RU" sz="2300">
                <a:solidFill>
                  <a:schemeClr val="tx1"/>
                </a:solidFill>
                <a:ea typeface="+mj-lt"/>
                <a:cs typeface="+mj-lt"/>
              </a:rPr>
              <a:t>Какие микроорганизмы передаются через грязные руки?</a:t>
            </a:r>
            <a:endParaRPr lang="ru-RU" sz="230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BF9119E-766E-4526-AAE5-639F577C04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EB40E7-9A78-C0F0-0DA6-CD509159C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85" y="2874347"/>
            <a:ext cx="3603851" cy="2528926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  <a:ea typeface="+mn-lt"/>
                <a:cs typeface="+mn-lt"/>
              </a:rPr>
              <a:t>острые респираторные вирусные инфекции (ОРВИ)</a:t>
            </a: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  <a:ea typeface="+mn-lt"/>
                <a:cs typeface="+mn-lt"/>
              </a:rPr>
              <a:t>стафилококковая инфекция</a:t>
            </a:r>
            <a:endParaRPr lang="ru-RU" sz="11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  <a:ea typeface="+mn-lt"/>
                <a:cs typeface="+mn-lt"/>
              </a:rPr>
              <a:t>дизентерия</a:t>
            </a:r>
            <a:endParaRPr lang="ru-RU" sz="11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  <a:ea typeface="+mn-lt"/>
                <a:cs typeface="+mn-lt"/>
              </a:rPr>
              <a:t>лямблиоз и другие паразитарные инфекции</a:t>
            </a:r>
            <a:endParaRPr lang="ru-RU" sz="11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  <a:ea typeface="+mn-lt"/>
                <a:cs typeface="+mn-lt"/>
              </a:rPr>
              <a:t>гепатит А</a:t>
            </a:r>
            <a:endParaRPr lang="ru-RU" sz="11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  <a:ea typeface="+mn-lt"/>
                <a:cs typeface="+mn-lt"/>
              </a:rPr>
              <a:t>гельминты (глисты)</a:t>
            </a:r>
            <a:endParaRPr lang="ru-RU" sz="11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  <a:ea typeface="+mn-lt"/>
                <a:cs typeface="+mn-lt"/>
              </a:rPr>
              <a:t>и многие другие </a:t>
            </a:r>
            <a:endParaRPr lang="ru-RU" sz="11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xmlns="" id="{1FE461C7-FF45-427F-83D7-18DFBD4818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21652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02E222-4770-1E93-A1D3-D9F1060E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73" y="1133693"/>
            <a:ext cx="4176612" cy="2032805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447164"/>
                </a:solidFill>
                <a:ea typeface="+mj-lt"/>
                <a:cs typeface="+mj-lt"/>
              </a:rPr>
              <a:t>Когда следует мыть руки?</a:t>
            </a:r>
            <a:endParaRPr lang="ru-RU" sz="4000">
              <a:solidFill>
                <a:srgbClr val="447164"/>
              </a:solidFill>
            </a:endParaRPr>
          </a:p>
          <a:p>
            <a:endParaRPr lang="ru-RU" sz="4000">
              <a:solidFill>
                <a:srgbClr val="447164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A0A5CF6-407C-4691-8122-49DF69D00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477486-9F06-4E95-8C32-68F179A4C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33" y="2789548"/>
            <a:ext cx="7931749" cy="3948637"/>
          </a:xfrm>
        </p:spPr>
        <p:txBody>
          <a:bodyPr vert="horz" lIns="0" tIns="45720" rIns="0" bIns="45720" rtlCol="0" anchor="t"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1500" dirty="0">
                <a:ea typeface="+mn-lt"/>
                <a:cs typeface="+mn-lt"/>
              </a:rPr>
              <a:t>-как только вернулись домой, придя на работу, в сад, в школу</a:t>
            </a:r>
            <a:endParaRPr lang="ru-RU" sz="1500" dirty="0"/>
          </a:p>
          <a:p>
            <a:pPr>
              <a:lnSpc>
                <a:spcPct val="110000"/>
              </a:lnSpc>
            </a:pPr>
            <a:r>
              <a:rPr lang="ru-RU" sz="1500" dirty="0">
                <a:ea typeface="+mn-lt"/>
                <a:cs typeface="+mn-lt"/>
              </a:rPr>
              <a:t>-перед употреблением еды и после</a:t>
            </a:r>
            <a:endParaRPr lang="ru-RU" sz="1500" dirty="0"/>
          </a:p>
          <a:p>
            <a:pPr>
              <a:lnSpc>
                <a:spcPct val="110000"/>
              </a:lnSpc>
            </a:pPr>
            <a:r>
              <a:rPr lang="ru-RU" sz="1500" dirty="0">
                <a:ea typeface="+mn-lt"/>
                <a:cs typeface="+mn-lt"/>
              </a:rPr>
              <a:t>-после посещения туалетной комнаты </a:t>
            </a:r>
            <a:endParaRPr lang="ru-RU" sz="1500"/>
          </a:p>
          <a:p>
            <a:pPr>
              <a:lnSpc>
                <a:spcPct val="110000"/>
              </a:lnSpc>
            </a:pPr>
            <a:r>
              <a:rPr lang="ru-RU" sz="1500" dirty="0">
                <a:ea typeface="+mn-lt"/>
                <a:cs typeface="+mn-lt"/>
              </a:rPr>
              <a:t>-прежде чем касаться лица</a:t>
            </a:r>
            <a:endParaRPr lang="ru-RU" sz="1500" dirty="0"/>
          </a:p>
          <a:p>
            <a:pPr>
              <a:lnSpc>
                <a:spcPct val="110000"/>
              </a:lnSpc>
            </a:pPr>
            <a:r>
              <a:rPr lang="ru-RU" sz="1500" dirty="0">
                <a:ea typeface="+mn-lt"/>
                <a:cs typeface="+mn-lt"/>
              </a:rPr>
              <a:t>-после кашля и сморкания или чихания</a:t>
            </a:r>
            <a:endParaRPr lang="ru-RU" sz="1500" dirty="0"/>
          </a:p>
          <a:p>
            <a:pPr>
              <a:lnSpc>
                <a:spcPct val="110000"/>
              </a:lnSpc>
            </a:pPr>
            <a:r>
              <a:rPr lang="ru-RU" sz="1500" dirty="0">
                <a:ea typeface="+mn-lt"/>
                <a:cs typeface="+mn-lt"/>
              </a:rPr>
              <a:t>-до и после приготовления пищи</a:t>
            </a:r>
            <a:endParaRPr lang="ru-RU" sz="1500" dirty="0"/>
          </a:p>
          <a:p>
            <a:pPr>
              <a:lnSpc>
                <a:spcPct val="110000"/>
              </a:lnSpc>
            </a:pPr>
            <a:r>
              <a:rPr lang="ru-RU" sz="1500" dirty="0">
                <a:ea typeface="+mn-lt"/>
                <a:cs typeface="+mn-lt"/>
              </a:rPr>
              <a:t>-после прикосновения к сырому мясу, птице или рыбе</a:t>
            </a:r>
            <a:endParaRPr lang="ru-RU" sz="1500" dirty="0"/>
          </a:p>
          <a:p>
            <a:pPr>
              <a:lnSpc>
                <a:spcPct val="110000"/>
              </a:lnSpc>
            </a:pPr>
            <a:r>
              <a:rPr lang="ru-RU" sz="1500" dirty="0">
                <a:ea typeface="+mn-lt"/>
                <a:cs typeface="+mn-lt"/>
              </a:rPr>
              <a:t>-после контакта с мусором, емкостями с мусором и контакта с загрязненными поверхностями</a:t>
            </a:r>
            <a:endParaRPr lang="ru-RU" sz="1500" dirty="0"/>
          </a:p>
          <a:p>
            <a:pPr>
              <a:lnSpc>
                <a:spcPct val="110000"/>
              </a:lnSpc>
            </a:pPr>
            <a:r>
              <a:rPr lang="ru-RU" sz="1500" dirty="0">
                <a:ea typeface="+mn-lt"/>
                <a:cs typeface="+mn-lt"/>
              </a:rPr>
              <a:t>-после контакта с больными людьми </a:t>
            </a:r>
            <a:endParaRPr lang="ru-RU" sz="1500" dirty="0"/>
          </a:p>
          <a:p>
            <a:pPr>
              <a:lnSpc>
                <a:spcPct val="110000"/>
              </a:lnSpc>
            </a:pPr>
            <a:r>
              <a:rPr lang="ru-RU" sz="1500" dirty="0">
                <a:ea typeface="+mn-lt"/>
                <a:cs typeface="+mn-lt"/>
              </a:rPr>
              <a:t>-перед приемом лекарственных препаратов</a:t>
            </a:r>
            <a:endParaRPr lang="ru-RU" sz="1500" dirty="0"/>
          </a:p>
          <a:p>
            <a:pPr>
              <a:lnSpc>
                <a:spcPct val="110000"/>
              </a:lnSpc>
            </a:pPr>
            <a:r>
              <a:rPr lang="ru-RU" sz="1500" dirty="0">
                <a:ea typeface="+mn-lt"/>
                <a:cs typeface="+mn-lt"/>
              </a:rPr>
              <a:t>-перед установкой и снятием контактных линз</a:t>
            </a:r>
            <a:endParaRPr lang="ru-RU" sz="1500" dirty="0"/>
          </a:p>
          <a:p>
            <a:pPr>
              <a:lnSpc>
                <a:spcPct val="110000"/>
              </a:lnSpc>
            </a:pPr>
            <a:r>
              <a:rPr lang="ru-RU" sz="1500" dirty="0">
                <a:ea typeface="+mn-lt"/>
                <a:cs typeface="+mn-lt"/>
              </a:rPr>
              <a:t>-посещая торговые центры, рестораны, кафе, парки– важно соблюдать правила гигиены (но здесь не всегда под рукой есть мыло, поэтому мы обсудим несколько позднее варианты ухода за кожей рук)</a:t>
            </a:r>
            <a:endParaRPr lang="ru-RU" sz="1500" dirty="0"/>
          </a:p>
          <a:p>
            <a:pPr>
              <a:lnSpc>
                <a:spcPct val="110000"/>
              </a:lnSpc>
            </a:pPr>
            <a:endParaRPr lang="ru-RU" sz="500"/>
          </a:p>
          <a:p>
            <a:pPr>
              <a:lnSpc>
                <a:spcPct val="110000"/>
              </a:lnSpc>
            </a:pPr>
            <a:endParaRPr lang="ru-RU" sz="500"/>
          </a:p>
        </p:txBody>
      </p:sp>
      <p:pic>
        <p:nvPicPr>
          <p:cNvPr id="4" name="Рисунок 3" descr="Изображение выглядит как иллюстрация, рисунок, Детское искус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709E8C3-E8BD-5A0A-36BE-F6A4F608CA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360" r="-1" b="7406"/>
          <a:stretch/>
        </p:blipFill>
        <p:spPr>
          <a:xfrm>
            <a:off x="6307647" y="401604"/>
            <a:ext cx="5416234" cy="4756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90596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xmlns="" id="{E9BA134F-37B6-498A-B46D-040B86E5D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2BFE3F30-11E0-4842-8523-7222538C8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6A8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2B6006B-80C1-3950-54A7-2D73E28CC362}"/>
              </a:ext>
            </a:extLst>
          </p:cNvPr>
          <p:cNvSpPr/>
          <p:nvPr/>
        </p:nvSpPr>
        <p:spPr>
          <a:xfrm>
            <a:off x="841114" y="981418"/>
            <a:ext cx="11360725" cy="1200726"/>
          </a:xfrm>
          <a:prstGeom prst="rect">
            <a:avLst/>
          </a:prstGeom>
          <a:solidFill>
            <a:srgbClr val="73ABAF"/>
          </a:solidFill>
          <a:ln>
            <a:solidFill>
              <a:srgbClr val="73AB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6130D2-C7AC-498F-A0FA-6360638C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86289"/>
            <a:ext cx="9672482" cy="1654956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ea typeface="+mj-lt"/>
                <a:cs typeface="+mj-lt"/>
              </a:rPr>
              <a:t>Как правильно мыть руки?</a:t>
            </a:r>
            <a:endParaRPr lang="ru-RU" sz="4000">
              <a:solidFill>
                <a:srgbClr val="FFFFFF"/>
              </a:solidFill>
            </a:endParaRPr>
          </a:p>
          <a:p>
            <a:endParaRPr lang="ru-RU" sz="40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E7D319-545A-41CD-95DF-4DE4FA8A46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38862E-C896-C8DE-4B91-469094AC5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16" y="2401160"/>
            <a:ext cx="7305665" cy="3383902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FFFFFF"/>
                </a:solidFill>
                <a:ea typeface="+mn-lt"/>
                <a:cs typeface="+mn-lt"/>
              </a:rPr>
              <a:t>1. Намочите руки проточной водой.</a:t>
            </a:r>
            <a:endParaRPr lang="ru-RU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FFFFFF"/>
                </a:solidFill>
                <a:ea typeface="+mn-lt"/>
                <a:cs typeface="+mn-lt"/>
              </a:rPr>
              <a:t>2. Намыльте жидким мылом, мылом-пеной или кусковым мылом.</a:t>
            </a:r>
            <a:endParaRPr lang="ru-RU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FFFFFF"/>
                </a:solidFill>
                <a:ea typeface="+mn-lt"/>
                <a:cs typeface="+mn-lt"/>
              </a:rPr>
              <a:t>3. Взбейте пену и распределите ее по ладоням и их тыльным сторонам, а также пальцам.</a:t>
            </a:r>
            <a:endParaRPr lang="ru-RU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FFFFFF"/>
                </a:solidFill>
                <a:ea typeface="+mn-lt"/>
                <a:cs typeface="+mn-lt"/>
              </a:rPr>
              <a:t>4. Трите руки как минимум 20-30 секунд. Не забудьте тщательно вымыть не только ладони, но и их тыльную сторону, запястья, область между пальцами и под ногтями.</a:t>
            </a:r>
            <a:endParaRPr lang="ru-RU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FFFFFF"/>
                </a:solidFill>
                <a:ea typeface="+mn-lt"/>
                <a:cs typeface="+mn-lt"/>
              </a:rPr>
              <a:t>5. Тщательно смойте пену в течение 10 секунд под струей воды, стараясь не разбрызгивать воду.</a:t>
            </a:r>
            <a:endParaRPr lang="ru-RU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FFFFFF"/>
                </a:solidFill>
                <a:ea typeface="+mn-lt"/>
                <a:cs typeface="+mn-lt"/>
              </a:rPr>
              <a:t>6. Вытрите руки насухо, желательно одноразовым бумажным полотенцем.</a:t>
            </a:r>
            <a:endParaRPr lang="ru-RU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FFFFFF"/>
                </a:solidFill>
                <a:ea typeface="+mn-lt"/>
                <a:cs typeface="+mn-lt"/>
              </a:rPr>
              <a:t>7. После мытья закрывайте кран бумажным полотенцем — перед мытьем его всегда касаются грязными руками.</a:t>
            </a:r>
            <a:endParaRPr lang="ru-RU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FFFFFF"/>
                </a:solidFill>
                <a:ea typeface="+mn-lt"/>
                <a:cs typeface="+mn-lt"/>
              </a:rPr>
              <a:t>8. Выбрасывайте бумажное полотенце в мусорное ведро, не дотрагиваясь до него.</a:t>
            </a:r>
            <a:endParaRPr lang="ru-RU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ru-RU" sz="1400" dirty="0">
              <a:solidFill>
                <a:srgbClr val="FFFFFF"/>
              </a:solidFill>
            </a:endParaRPr>
          </a:p>
        </p:txBody>
      </p:sp>
      <p:pic>
        <p:nvPicPr>
          <p:cNvPr id="4" name="Рисунок 3" descr="Изображение выглядит как инструмент, мультфильм, Детское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081718A-8379-0786-DE99-D36DDD9311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7709" y="2349789"/>
            <a:ext cx="4668162" cy="450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0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D40791F6-715D-481A-9C4A-3645AECFD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AC739EFF-7B54-9EBD-3FD3-3700C1A655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73" t="-27" b="46136"/>
          <a:stretch/>
        </p:blipFill>
        <p:spPr>
          <a:xfrm>
            <a:off x="5649169" y="858"/>
            <a:ext cx="7076396" cy="68588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EABC0C-0F4D-78B2-CBBC-BE18EA87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702733" y="561703"/>
            <a:ext cx="10885" cy="133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40F83A4-FAC4-4867-95A5-BBFD280C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553" y="2267421"/>
            <a:ext cx="4846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9BEBB2-75FD-AC0E-32ED-2E64C0C59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37" y="2346960"/>
            <a:ext cx="4969931" cy="3485849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ru-RU">
                <a:ea typeface="+mn-lt"/>
                <a:cs typeface="+mn-lt"/>
              </a:rPr>
              <a:t>В случае, если вы отправляетесь в общественные места и «под рукой» не окажется мыла, рекомендую взять с собой дорожное мыло и/или влажные салфетки с антисептическими компонентами и/или санитайзеры для рук.</a:t>
            </a:r>
            <a:endParaRPr lang="ru-RU"/>
          </a:p>
          <a:p>
            <a:endParaRPr lang="ru-RU" dirty="0"/>
          </a:p>
        </p:txBody>
      </p:sp>
      <p:pic>
        <p:nvPicPr>
          <p:cNvPr id="5" name="Рисунок 4" descr="Изображение выглядит как человек, ребенок, палец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2CCAB84-3B17-B83A-5EFB-56505264F2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4117" y="634947"/>
            <a:ext cx="3788024" cy="2519036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сметика, гвоздь&#10;&#10;Автоматически созданное описание">
            <a:extLst>
              <a:ext uri="{FF2B5EF4-FFF2-40B4-BE49-F238E27FC236}">
                <a16:creationId xmlns:a16="http://schemas.microsoft.com/office/drawing/2014/main" xmlns="" id="{9DF4EDD1-5DCC-390B-7B4D-6C2FDB90F1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8254" y="3567239"/>
            <a:ext cx="2249006" cy="2249006"/>
          </a:xfrm>
          <a:prstGeom prst="rect">
            <a:avLst/>
          </a:prstGeom>
        </p:spPr>
      </p:pic>
      <p:pic>
        <p:nvPicPr>
          <p:cNvPr id="4" name="Рисунок 3" descr="Изображение выглядит как человек, палец, гвоздь, большой палец&#10;&#10;Автоматически созданное описание">
            <a:extLst>
              <a:ext uri="{FF2B5EF4-FFF2-40B4-BE49-F238E27FC236}">
                <a16:creationId xmlns:a16="http://schemas.microsoft.com/office/drawing/2014/main" xmlns="" id="{DDD9261F-6F05-E7EA-E742-5C4226D8712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82660" y="3405159"/>
            <a:ext cx="1701676" cy="2549328"/>
          </a:xfrm>
          <a:prstGeom prst="rect">
            <a:avLst/>
          </a:prstGeom>
        </p:spPr>
      </p:pic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xmlns="" id="{811CBAFA-D7E0-40A7-BB94-2C05304B4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71216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7B74F2B-9534-4540-96B0-5C8E958B9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2D494-124B-6C80-E3D2-A359CDA1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5232550" y="44027"/>
            <a:ext cx="5959414" cy="206291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Рисунок 3" descr="Изображение выглядит как человек, ладонь, гвоздь, палец&#10;&#10;Автоматически созданное описание">
            <a:extLst>
              <a:ext uri="{FF2B5EF4-FFF2-40B4-BE49-F238E27FC236}">
                <a16:creationId xmlns:a16="http://schemas.microsoft.com/office/drawing/2014/main" xmlns="" id="{F121AC79-B91B-B017-3E3A-D3D9DA137A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5198" r="10223"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3BECB2B-2CFA-412C-880F-C4B6097493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BA8265-8A5C-E47F-89F7-D7F921C81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u-RU">
                <a:ea typeface="+mn-lt"/>
                <a:cs typeface="+mn-lt"/>
              </a:rPr>
              <a:t>Также следует отметить, что не стоит навязчиво мыть каждые полчаса руки, без надобности, так как при мытье рук уничтожаются не только патогенные «плохие» микроорганизмы, но и «хорошие» непатогенные и нарушается защитный барьер кожи. Что приводит к сухости кожных покровов и образованию микротрещин на поверхности. А уже это также является входными воротами для инфекции. Важно помнить, что все полезно в меру. И если имеется склонность к сухости кожных покровов, то рекомендуется консультация дерматовенеролога и использование увлажняющих кремов. </a:t>
            </a:r>
            <a:endParaRPr lang="ru-RU"/>
          </a:p>
          <a:p>
            <a:pPr>
              <a:lnSpc>
                <a:spcPct val="110000"/>
              </a:lnSpc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921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 descr="Изображение выглядит как круг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0A5C11C2-D3FF-0C1C-078D-E5BE7ED7AC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4220" r="-1" b="37367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5B38FD6-641F-41BF-B466-C1C636642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2D494-124B-6C80-E3D2-A359CDA1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Спасибо за внимание!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BF9119E-766E-4526-AAE5-639F577C04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BA8265-8A5C-E47F-89F7-D7F921C81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Оставайтесь всегда позитивными и здоровыми!</a:t>
            </a:r>
            <a:endParaRPr lang="ru-RU" dirty="0">
              <a:solidFill>
                <a:schemeClr val="tx1"/>
              </a:solidFill>
            </a:endParaRPr>
          </a:p>
          <a:p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xmlns="" id="{1FE461C7-FF45-427F-83D7-18DFBD4818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79694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emb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467</Words>
  <Application>Microsoft Office PowerPoint</Application>
  <PresentationFormat>Произвольный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RetrospectVTI</vt:lpstr>
      <vt:lpstr>Борьба с болезнью «грязных рук»</vt:lpstr>
      <vt:lpstr>Актуальность</vt:lpstr>
      <vt:lpstr>Слайд 3</vt:lpstr>
      <vt:lpstr>Какие микроорганизмы передаются через грязные руки?</vt:lpstr>
      <vt:lpstr>Когда следует мыть руки? </vt:lpstr>
      <vt:lpstr>Как правильно мыть руки? 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SD</cp:lastModifiedBy>
  <cp:revision>201</cp:revision>
  <dcterms:created xsi:type="dcterms:W3CDTF">2024-06-07T15:42:42Z</dcterms:created>
  <dcterms:modified xsi:type="dcterms:W3CDTF">2024-08-04T14:23:27Z</dcterms:modified>
</cp:coreProperties>
</file>